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9" r:id="rId3"/>
    <p:sldId id="263" r:id="rId4"/>
    <p:sldId id="261" r:id="rId5"/>
    <p:sldId id="262" r:id="rId6"/>
    <p:sldId id="257" r:id="rId7"/>
    <p:sldId id="260" r:id="rId8"/>
    <p:sldId id="258" r:id="rId9"/>
  </p:sldIdLst>
  <p:sldSz cx="9144000" cy="5143500" type="screen16x9"/>
  <p:notesSz cx="6858000" cy="9144000"/>
  <p:defaultText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07" d="100"/>
          <a:sy n="107" d="100"/>
        </p:scale>
        <p:origin x="90" y="576"/>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685800" y="1597819"/>
            <a:ext cx="7772400" cy="1102519"/>
          </a:xfrm>
        </p:spPr>
        <p:txBody>
          <a:bodyPr/>
          <a:lstStyle/>
          <a:p>
            <a:r>
              <a:rPr lang="es-ES_tradnl" smtClean="0"/>
              <a:t>Clic para editar título</a:t>
            </a:r>
            <a:endParaRPr lang="es-ES"/>
          </a:p>
        </p:txBody>
      </p:sp>
      <p:sp>
        <p:nvSpPr>
          <p:cNvPr id="3" name="Subtítulo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_tradnl" smtClean="0"/>
              <a:t>Haga clic para modificar el estilo de subtítulo del patrón</a:t>
            </a:r>
            <a:endParaRPr lang="es-ES"/>
          </a:p>
        </p:txBody>
      </p:sp>
      <p:sp>
        <p:nvSpPr>
          <p:cNvPr id="4" name="Marcador de fecha 3"/>
          <p:cNvSpPr>
            <a:spLocks noGrp="1"/>
          </p:cNvSpPr>
          <p:nvPr>
            <p:ph type="dt" sz="half" idx="10"/>
          </p:nvPr>
        </p:nvSpPr>
        <p:spPr/>
        <p:txBody>
          <a:bodyPr/>
          <a:lstStyle/>
          <a:p>
            <a:fld id="{7892E92F-D9B7-C848-A412-70E684C7BEFC}" type="datetimeFigureOut">
              <a:rPr lang="es-ES" smtClean="0"/>
              <a:t>03/05/2016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8218A69-51B7-5D4A-AE0D-B624CB9C7010}" type="slidenum">
              <a:rPr lang="es-ES" smtClean="0"/>
              <a:t>‹Nº›</a:t>
            </a:fld>
            <a:endParaRPr lang="es-ES"/>
          </a:p>
        </p:txBody>
      </p:sp>
    </p:spTree>
    <p:extLst>
      <p:ext uri="{BB962C8B-B14F-4D97-AF65-F5344CB8AC3E}">
        <p14:creationId xmlns:p14="http://schemas.microsoft.com/office/powerpoint/2010/main" val="952672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texto vertical 2"/>
          <p:cNvSpPr>
            <a:spLocks noGrp="1"/>
          </p:cNvSpPr>
          <p:nvPr>
            <p:ph type="body" orient="vert" idx="1"/>
          </p:nvPr>
        </p:nvSpPr>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7892E92F-D9B7-C848-A412-70E684C7BEFC}" type="datetimeFigureOut">
              <a:rPr lang="es-ES" smtClean="0"/>
              <a:t>03/05/2016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8218A69-51B7-5D4A-AE0D-B624CB9C7010}" type="slidenum">
              <a:rPr lang="es-ES" smtClean="0"/>
              <a:t>‹Nº›</a:t>
            </a:fld>
            <a:endParaRPr lang="es-ES"/>
          </a:p>
        </p:txBody>
      </p:sp>
    </p:spTree>
    <p:extLst>
      <p:ext uri="{BB962C8B-B14F-4D97-AF65-F5344CB8AC3E}">
        <p14:creationId xmlns:p14="http://schemas.microsoft.com/office/powerpoint/2010/main" val="1039601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05979"/>
            <a:ext cx="2057400" cy="4388644"/>
          </a:xfrm>
        </p:spPr>
        <p:txBody>
          <a:bodyPr vert="eaVert"/>
          <a:lstStyle/>
          <a:p>
            <a:r>
              <a:rPr lang="es-ES_tradnl" smtClean="0"/>
              <a:t>Clic para editar título</a:t>
            </a:r>
            <a:endParaRPr lang="es-ES"/>
          </a:p>
        </p:txBody>
      </p:sp>
      <p:sp>
        <p:nvSpPr>
          <p:cNvPr id="3" name="Marcador de texto vertical 2"/>
          <p:cNvSpPr>
            <a:spLocks noGrp="1"/>
          </p:cNvSpPr>
          <p:nvPr>
            <p:ph type="body" orient="vert" idx="1"/>
          </p:nvPr>
        </p:nvSpPr>
        <p:spPr>
          <a:xfrm>
            <a:off x="457200" y="205979"/>
            <a:ext cx="6019800" cy="4388644"/>
          </a:xfrm>
        </p:spPr>
        <p:txBody>
          <a:bodyPr vert="eaVert"/>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7892E92F-D9B7-C848-A412-70E684C7BEFC}" type="datetimeFigureOut">
              <a:rPr lang="es-ES" smtClean="0"/>
              <a:t>03/05/2016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8218A69-51B7-5D4A-AE0D-B624CB9C7010}" type="slidenum">
              <a:rPr lang="es-ES" smtClean="0"/>
              <a:t>‹Nº›</a:t>
            </a:fld>
            <a:endParaRPr lang="es-ES"/>
          </a:p>
        </p:txBody>
      </p:sp>
    </p:spTree>
    <p:extLst>
      <p:ext uri="{BB962C8B-B14F-4D97-AF65-F5344CB8AC3E}">
        <p14:creationId xmlns:p14="http://schemas.microsoft.com/office/powerpoint/2010/main" val="36183286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idx="1"/>
          </p:nvPr>
        </p:nvSpPr>
        <p:spPr/>
        <p:txBody>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10"/>
          </p:nvPr>
        </p:nvSpPr>
        <p:spPr/>
        <p:txBody>
          <a:bodyPr/>
          <a:lstStyle/>
          <a:p>
            <a:fld id="{7892E92F-D9B7-C848-A412-70E684C7BEFC}" type="datetimeFigureOut">
              <a:rPr lang="es-ES" smtClean="0"/>
              <a:t>03/05/2016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8218A69-51B7-5D4A-AE0D-B624CB9C7010}" type="slidenum">
              <a:rPr lang="es-ES" smtClean="0"/>
              <a:t>‹Nº›</a:t>
            </a:fld>
            <a:endParaRPr lang="es-ES"/>
          </a:p>
        </p:txBody>
      </p:sp>
    </p:spTree>
    <p:extLst>
      <p:ext uri="{BB962C8B-B14F-4D97-AF65-F5344CB8AC3E}">
        <p14:creationId xmlns:p14="http://schemas.microsoft.com/office/powerpoint/2010/main" val="34662145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722313" y="3305176"/>
            <a:ext cx="7772400" cy="1021556"/>
          </a:xfrm>
        </p:spPr>
        <p:txBody>
          <a:bodyPr anchor="t"/>
          <a:lstStyle>
            <a:lvl1pPr algn="l">
              <a:defRPr sz="4000" b="1" cap="all"/>
            </a:lvl1pPr>
          </a:lstStyle>
          <a:p>
            <a:r>
              <a:rPr lang="es-ES_tradnl" smtClean="0"/>
              <a:t>Clic para editar título</a:t>
            </a:r>
            <a:endParaRPr lang="es-ES"/>
          </a:p>
        </p:txBody>
      </p:sp>
      <p:sp>
        <p:nvSpPr>
          <p:cNvPr id="3" name="Marcador de texto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_tradnl" smtClean="0"/>
              <a:t>Haga clic para modificar el estilo de texto del patrón</a:t>
            </a:r>
          </a:p>
        </p:txBody>
      </p:sp>
      <p:sp>
        <p:nvSpPr>
          <p:cNvPr id="4" name="Marcador de fecha 3"/>
          <p:cNvSpPr>
            <a:spLocks noGrp="1"/>
          </p:cNvSpPr>
          <p:nvPr>
            <p:ph type="dt" sz="half" idx="10"/>
          </p:nvPr>
        </p:nvSpPr>
        <p:spPr/>
        <p:txBody>
          <a:bodyPr/>
          <a:lstStyle/>
          <a:p>
            <a:fld id="{7892E92F-D9B7-C848-A412-70E684C7BEFC}" type="datetimeFigureOut">
              <a:rPr lang="es-ES" smtClean="0"/>
              <a:t>03/05/2016</a:t>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A8218A69-51B7-5D4A-AE0D-B624CB9C7010}" type="slidenum">
              <a:rPr lang="es-ES" smtClean="0"/>
              <a:t>‹Nº›</a:t>
            </a:fld>
            <a:endParaRPr lang="es-ES"/>
          </a:p>
        </p:txBody>
      </p:sp>
    </p:spTree>
    <p:extLst>
      <p:ext uri="{BB962C8B-B14F-4D97-AF65-F5344CB8AC3E}">
        <p14:creationId xmlns:p14="http://schemas.microsoft.com/office/powerpoint/2010/main" val="4189110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contenido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contenido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fecha 4"/>
          <p:cNvSpPr>
            <a:spLocks noGrp="1"/>
          </p:cNvSpPr>
          <p:nvPr>
            <p:ph type="dt" sz="half" idx="10"/>
          </p:nvPr>
        </p:nvSpPr>
        <p:spPr/>
        <p:txBody>
          <a:bodyPr/>
          <a:lstStyle/>
          <a:p>
            <a:fld id="{7892E92F-D9B7-C848-A412-70E684C7BEFC}" type="datetimeFigureOut">
              <a:rPr lang="es-ES" smtClean="0"/>
              <a:t>03/05/2016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8218A69-51B7-5D4A-AE0D-B624CB9C7010}" type="slidenum">
              <a:rPr lang="es-ES" smtClean="0"/>
              <a:t>‹Nº›</a:t>
            </a:fld>
            <a:endParaRPr lang="es-ES"/>
          </a:p>
        </p:txBody>
      </p:sp>
    </p:spTree>
    <p:extLst>
      <p:ext uri="{BB962C8B-B14F-4D97-AF65-F5344CB8AC3E}">
        <p14:creationId xmlns:p14="http://schemas.microsoft.com/office/powerpoint/2010/main" val="3739656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es-ES_tradnl" smtClean="0"/>
              <a:t>Clic para editar título</a:t>
            </a:r>
            <a:endParaRPr lang="es-ES"/>
          </a:p>
        </p:txBody>
      </p:sp>
      <p:sp>
        <p:nvSpPr>
          <p:cNvPr id="3" name="Marcador de texto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4" name="Marcador de contenido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5" name="Marcador de texto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_tradnl" smtClean="0"/>
              <a:t>Haga clic para modificar el estilo de texto del patrón</a:t>
            </a:r>
          </a:p>
        </p:txBody>
      </p:sp>
      <p:sp>
        <p:nvSpPr>
          <p:cNvPr id="6" name="Marcador de contenido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7" name="Marcador de fecha 6"/>
          <p:cNvSpPr>
            <a:spLocks noGrp="1"/>
          </p:cNvSpPr>
          <p:nvPr>
            <p:ph type="dt" sz="half" idx="10"/>
          </p:nvPr>
        </p:nvSpPr>
        <p:spPr/>
        <p:txBody>
          <a:bodyPr/>
          <a:lstStyle/>
          <a:p>
            <a:fld id="{7892E92F-D9B7-C848-A412-70E684C7BEFC}" type="datetimeFigureOut">
              <a:rPr lang="es-ES" smtClean="0"/>
              <a:t>03/05/2016</a:t>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A8218A69-51B7-5D4A-AE0D-B624CB9C7010}" type="slidenum">
              <a:rPr lang="es-ES" smtClean="0"/>
              <a:t>‹Nº›</a:t>
            </a:fld>
            <a:endParaRPr lang="es-ES"/>
          </a:p>
        </p:txBody>
      </p:sp>
    </p:spTree>
    <p:extLst>
      <p:ext uri="{BB962C8B-B14F-4D97-AF65-F5344CB8AC3E}">
        <p14:creationId xmlns:p14="http://schemas.microsoft.com/office/powerpoint/2010/main" val="245775035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_tradnl" smtClean="0"/>
              <a:t>Clic para editar título</a:t>
            </a:r>
            <a:endParaRPr lang="es-ES"/>
          </a:p>
        </p:txBody>
      </p:sp>
      <p:sp>
        <p:nvSpPr>
          <p:cNvPr id="3" name="Marcador de fecha 2"/>
          <p:cNvSpPr>
            <a:spLocks noGrp="1"/>
          </p:cNvSpPr>
          <p:nvPr>
            <p:ph type="dt" sz="half" idx="10"/>
          </p:nvPr>
        </p:nvSpPr>
        <p:spPr/>
        <p:txBody>
          <a:bodyPr/>
          <a:lstStyle/>
          <a:p>
            <a:fld id="{7892E92F-D9B7-C848-A412-70E684C7BEFC}" type="datetimeFigureOut">
              <a:rPr lang="es-ES" smtClean="0"/>
              <a:t>03/05/2016</a:t>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A8218A69-51B7-5D4A-AE0D-B624CB9C7010}" type="slidenum">
              <a:rPr lang="es-ES" smtClean="0"/>
              <a:t>‹Nº›</a:t>
            </a:fld>
            <a:endParaRPr lang="es-ES"/>
          </a:p>
        </p:txBody>
      </p:sp>
    </p:spTree>
    <p:extLst>
      <p:ext uri="{BB962C8B-B14F-4D97-AF65-F5344CB8AC3E}">
        <p14:creationId xmlns:p14="http://schemas.microsoft.com/office/powerpoint/2010/main" val="378150963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7892E92F-D9B7-C848-A412-70E684C7BEFC}" type="datetimeFigureOut">
              <a:rPr lang="es-ES" smtClean="0"/>
              <a:t>03/05/2016</a:t>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A8218A69-51B7-5D4A-AE0D-B624CB9C7010}" type="slidenum">
              <a:rPr lang="es-ES" smtClean="0"/>
              <a:t>‹Nº›</a:t>
            </a:fld>
            <a:endParaRPr lang="es-ES"/>
          </a:p>
        </p:txBody>
      </p:sp>
    </p:spTree>
    <p:extLst>
      <p:ext uri="{BB962C8B-B14F-4D97-AF65-F5344CB8AC3E}">
        <p14:creationId xmlns:p14="http://schemas.microsoft.com/office/powerpoint/2010/main" val="35952933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457201" y="204787"/>
            <a:ext cx="3008313" cy="871538"/>
          </a:xfrm>
        </p:spPr>
        <p:txBody>
          <a:bodyPr anchor="b"/>
          <a:lstStyle>
            <a:lvl1pPr algn="l">
              <a:defRPr sz="2000" b="1"/>
            </a:lvl1pPr>
          </a:lstStyle>
          <a:p>
            <a:r>
              <a:rPr lang="es-ES_tradnl" smtClean="0"/>
              <a:t>Clic para editar título</a:t>
            </a:r>
            <a:endParaRPr lang="es-ES"/>
          </a:p>
        </p:txBody>
      </p:sp>
      <p:sp>
        <p:nvSpPr>
          <p:cNvPr id="3" name="Marcador de contenido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texto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7892E92F-D9B7-C848-A412-70E684C7BEFC}" type="datetimeFigureOut">
              <a:rPr lang="es-ES" smtClean="0"/>
              <a:t>03/05/2016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8218A69-51B7-5D4A-AE0D-B624CB9C7010}" type="slidenum">
              <a:rPr lang="es-ES" smtClean="0"/>
              <a:t>‹Nº›</a:t>
            </a:fld>
            <a:endParaRPr lang="es-ES"/>
          </a:p>
        </p:txBody>
      </p:sp>
    </p:spTree>
    <p:extLst>
      <p:ext uri="{BB962C8B-B14F-4D97-AF65-F5344CB8AC3E}">
        <p14:creationId xmlns:p14="http://schemas.microsoft.com/office/powerpoint/2010/main" val="3239580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1792288" y="3600450"/>
            <a:ext cx="5486400" cy="425054"/>
          </a:xfrm>
        </p:spPr>
        <p:txBody>
          <a:bodyPr anchor="b"/>
          <a:lstStyle>
            <a:lvl1pPr algn="l">
              <a:defRPr sz="2000" b="1"/>
            </a:lvl1pPr>
          </a:lstStyle>
          <a:p>
            <a:r>
              <a:rPr lang="es-ES_tradnl" smtClean="0"/>
              <a:t>Clic para editar título</a:t>
            </a:r>
            <a:endParaRPr lang="es-ES"/>
          </a:p>
        </p:txBody>
      </p:sp>
      <p:sp>
        <p:nvSpPr>
          <p:cNvPr id="3" name="Marcador de posición de imagen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_tradnl" smtClean="0"/>
              <a:t>Haga clic para modificar el estilo de texto del patrón</a:t>
            </a:r>
          </a:p>
        </p:txBody>
      </p:sp>
      <p:sp>
        <p:nvSpPr>
          <p:cNvPr id="5" name="Marcador de fecha 4"/>
          <p:cNvSpPr>
            <a:spLocks noGrp="1"/>
          </p:cNvSpPr>
          <p:nvPr>
            <p:ph type="dt" sz="half" idx="10"/>
          </p:nvPr>
        </p:nvSpPr>
        <p:spPr/>
        <p:txBody>
          <a:bodyPr/>
          <a:lstStyle/>
          <a:p>
            <a:fld id="{7892E92F-D9B7-C848-A412-70E684C7BEFC}" type="datetimeFigureOut">
              <a:rPr lang="es-ES" smtClean="0"/>
              <a:t>03/05/2016</a:t>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A8218A69-51B7-5D4A-AE0D-B624CB9C7010}" type="slidenum">
              <a:rPr lang="es-ES" smtClean="0"/>
              <a:t>‹Nº›</a:t>
            </a:fld>
            <a:endParaRPr lang="es-ES"/>
          </a:p>
        </p:txBody>
      </p:sp>
    </p:spTree>
    <p:extLst>
      <p:ext uri="{BB962C8B-B14F-4D97-AF65-F5344CB8AC3E}">
        <p14:creationId xmlns:p14="http://schemas.microsoft.com/office/powerpoint/2010/main" val="36885603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stretch>
            <a:fillRect/>
          </a:stretch>
        </a:blipFill>
        <a:effectLst/>
      </p:bgPr>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s-ES_tradnl" smtClean="0"/>
              <a:t>Clic para editar título</a:t>
            </a:r>
            <a:endParaRPr lang="es-ES"/>
          </a:p>
        </p:txBody>
      </p:sp>
      <p:sp>
        <p:nvSpPr>
          <p:cNvPr id="3" name="Marcador de texto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s-ES_tradnl" smtClean="0"/>
              <a:t>Haga clic para modificar el estilo de texto del patrón</a:t>
            </a:r>
          </a:p>
          <a:p>
            <a:pPr lvl="1"/>
            <a:r>
              <a:rPr lang="es-ES_tradnl" smtClean="0"/>
              <a:t>Segundo nivel</a:t>
            </a:r>
          </a:p>
          <a:p>
            <a:pPr lvl="2"/>
            <a:r>
              <a:rPr lang="es-ES_tradnl" smtClean="0"/>
              <a:t>Tercer nivel</a:t>
            </a:r>
          </a:p>
          <a:p>
            <a:pPr lvl="3"/>
            <a:r>
              <a:rPr lang="es-ES_tradnl" smtClean="0"/>
              <a:t>Cuarto nivel</a:t>
            </a:r>
          </a:p>
          <a:p>
            <a:pPr lvl="4"/>
            <a:r>
              <a:rPr lang="es-ES_tradnl" smtClean="0"/>
              <a:t>Quinto nivel</a:t>
            </a:r>
            <a:endParaRPr lang="es-ES"/>
          </a:p>
        </p:txBody>
      </p:sp>
      <p:sp>
        <p:nvSpPr>
          <p:cNvPr id="4" name="Marcador de fecha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7892E92F-D9B7-C848-A412-70E684C7BEFC}" type="datetimeFigureOut">
              <a:rPr lang="es-ES" smtClean="0"/>
              <a:t>03/05/2016</a:t>
            </a:fld>
            <a:endParaRPr lang="es-ES"/>
          </a:p>
        </p:txBody>
      </p:sp>
      <p:sp>
        <p:nvSpPr>
          <p:cNvPr id="5" name="Marcador de pie de página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A8218A69-51B7-5D4A-AE0D-B624CB9C7010}" type="slidenum">
              <a:rPr lang="es-ES" smtClean="0"/>
              <a:t>‹Nº›</a:t>
            </a:fld>
            <a:endParaRPr lang="es-ES"/>
          </a:p>
        </p:txBody>
      </p:sp>
    </p:spTree>
    <p:extLst>
      <p:ext uri="{BB962C8B-B14F-4D97-AF65-F5344CB8AC3E}">
        <p14:creationId xmlns:p14="http://schemas.microsoft.com/office/powerpoint/2010/main" val="25665096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s-E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CuadroTexto 1"/>
          <p:cNvSpPr txBox="1"/>
          <p:nvPr/>
        </p:nvSpPr>
        <p:spPr>
          <a:xfrm>
            <a:off x="0" y="4119937"/>
            <a:ext cx="3482939" cy="923330"/>
          </a:xfrm>
          <a:prstGeom prst="rect">
            <a:avLst/>
          </a:prstGeom>
          <a:noFill/>
        </p:spPr>
        <p:txBody>
          <a:bodyPr wrap="square" rtlCol="0">
            <a:spAutoFit/>
          </a:bodyPr>
          <a:lstStyle/>
          <a:p>
            <a:r>
              <a:rPr lang="es-MX" dirty="0" smtClean="0"/>
              <a:t>Mary A. Ramírez S.</a:t>
            </a:r>
          </a:p>
          <a:p>
            <a:r>
              <a:rPr lang="es-MX" dirty="0" smtClean="0"/>
              <a:t>Estudiante de Psicología</a:t>
            </a:r>
          </a:p>
          <a:p>
            <a:r>
              <a:rPr lang="es-MX" dirty="0" smtClean="0"/>
              <a:t>Universidad Pontificia Bolivariana </a:t>
            </a:r>
            <a:endParaRPr lang="es-MX" dirty="0"/>
          </a:p>
        </p:txBody>
      </p:sp>
    </p:spTree>
    <p:extLst>
      <p:ext uri="{BB962C8B-B14F-4D97-AF65-F5344CB8AC3E}">
        <p14:creationId xmlns:p14="http://schemas.microsoft.com/office/powerpoint/2010/main" val="2548314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4" name="Título 3"/>
          <p:cNvSpPr txBox="1">
            <a:spLocks/>
          </p:cNvSpPr>
          <p:nvPr/>
        </p:nvSpPr>
        <p:spPr>
          <a:xfrm>
            <a:off x="1749042" y="2269559"/>
            <a:ext cx="7150909" cy="911172"/>
          </a:xfrm>
          <a:prstGeom prst="rect">
            <a:avLst/>
          </a:prstGeom>
        </p:spPr>
        <p:txBody>
          <a:bodyPr vert="horz" lIns="91440" tIns="45720" rIns="91440" bIns="45720" rtlCol="0" anchor="ctr">
            <a:normAutofit lnSpcReduction="10000"/>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r"/>
            <a:r>
              <a:rPr lang="es-ES" sz="5400" b="1" dirty="0" smtClean="0">
                <a:solidFill>
                  <a:schemeClr val="tx1">
                    <a:lumMod val="75000"/>
                    <a:lumOff val="25000"/>
                  </a:schemeClr>
                </a:solidFill>
              </a:rPr>
              <a:t>Entrevistas</a:t>
            </a:r>
            <a:endParaRPr lang="es-ES" sz="5400" b="1" dirty="0">
              <a:solidFill>
                <a:schemeClr val="tx1">
                  <a:lumMod val="75000"/>
                  <a:lumOff val="25000"/>
                </a:schemeClr>
              </a:solidFill>
            </a:endParaRPr>
          </a:p>
        </p:txBody>
      </p:sp>
      <p:sp>
        <p:nvSpPr>
          <p:cNvPr id="5" name="Subtítulo 4"/>
          <p:cNvSpPr txBox="1">
            <a:spLocks/>
          </p:cNvSpPr>
          <p:nvPr/>
        </p:nvSpPr>
        <p:spPr>
          <a:xfrm>
            <a:off x="2499150" y="3112872"/>
            <a:ext cx="6400800" cy="482250"/>
          </a:xfrm>
          <a:prstGeom prst="rect">
            <a:avLst/>
          </a:prstGeom>
        </p:spPr>
        <p:txBody>
          <a:bodyPr vert="horz" lIns="91440" tIns="45720" rIns="91440" bIns="45720" rtlCol="0">
            <a:normAutofit fontScale="9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pPr algn="r"/>
            <a:endParaRPr lang="es-ES" dirty="0">
              <a:solidFill>
                <a:schemeClr val="tx1">
                  <a:lumMod val="50000"/>
                  <a:lumOff val="50000"/>
                </a:schemeClr>
              </a:solidFill>
            </a:endParaRPr>
          </a:p>
        </p:txBody>
      </p:sp>
    </p:spTree>
    <p:extLst>
      <p:ext uri="{BB962C8B-B14F-4D97-AF65-F5344CB8AC3E}">
        <p14:creationId xmlns:p14="http://schemas.microsoft.com/office/powerpoint/2010/main" val="26481373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333910" y="976540"/>
            <a:ext cx="8229600" cy="857250"/>
          </a:xfrm>
        </p:spPr>
        <p:txBody>
          <a:bodyPr>
            <a:normAutofit fontScale="90000"/>
          </a:bodyPr>
          <a:lstStyle/>
          <a:p>
            <a:r>
              <a:rPr lang="es-MX" dirty="0" smtClean="0"/>
              <a:t>Ley 1448 del 2011 víctimas y restitución de tierras</a:t>
            </a:r>
            <a:endParaRPr lang="es-MX" dirty="0"/>
          </a:p>
        </p:txBody>
      </p:sp>
      <p:sp>
        <p:nvSpPr>
          <p:cNvPr id="3" name="Marcador de contenido 2"/>
          <p:cNvSpPr>
            <a:spLocks noGrp="1"/>
          </p:cNvSpPr>
          <p:nvPr>
            <p:ph idx="1"/>
          </p:nvPr>
        </p:nvSpPr>
        <p:spPr>
          <a:xfrm>
            <a:off x="539393" y="2114550"/>
            <a:ext cx="8229600" cy="3741719"/>
          </a:xfrm>
        </p:spPr>
        <p:txBody>
          <a:bodyPr>
            <a:normAutofit fontScale="47500" lnSpcReduction="20000"/>
          </a:bodyPr>
          <a:lstStyle/>
          <a:p>
            <a:r>
              <a:rPr lang="es-MX" b="1" dirty="0"/>
              <a:t>ARTÍCULO 3º. VÍCTIMAS</a:t>
            </a:r>
            <a:r>
              <a:rPr lang="es-MX" dirty="0"/>
              <a:t>. Se consideran víctimas, para los efectos de esta</a:t>
            </a:r>
          </a:p>
          <a:p>
            <a:pPr marL="0" indent="0">
              <a:buNone/>
            </a:pPr>
            <a:r>
              <a:rPr lang="es-MX" dirty="0"/>
              <a:t>ley, aquellas personas que individual o colectivamente hayan sufrido un daño por hechos</a:t>
            </a:r>
          </a:p>
          <a:p>
            <a:pPr marL="0" indent="0">
              <a:buNone/>
            </a:pPr>
            <a:r>
              <a:rPr lang="es-MX" dirty="0"/>
              <a:t>ocurridos a partir del 1º de enero de 1985, como consecuencia de infracciones</a:t>
            </a:r>
          </a:p>
          <a:p>
            <a:pPr marL="0" indent="0">
              <a:buNone/>
            </a:pPr>
            <a:r>
              <a:rPr lang="es-MX" dirty="0"/>
              <a:t>al Derecho Internacional Humanitario o de violaciones graves y manifiestas a las</a:t>
            </a:r>
          </a:p>
          <a:p>
            <a:pPr marL="0" indent="0">
              <a:buNone/>
            </a:pPr>
            <a:r>
              <a:rPr lang="es-MX" dirty="0" smtClean="0"/>
              <a:t>normas </a:t>
            </a:r>
            <a:r>
              <a:rPr lang="es-MX" dirty="0"/>
              <a:t>Internacionales de Derechos Humanos, ocurridas con ocasión del conflicto</a:t>
            </a:r>
          </a:p>
          <a:p>
            <a:pPr marL="0" indent="0">
              <a:buNone/>
            </a:pPr>
            <a:r>
              <a:rPr lang="es-MX" dirty="0"/>
              <a:t>armado interno</a:t>
            </a:r>
            <a:r>
              <a:rPr lang="es-MX" dirty="0" smtClean="0"/>
              <a:t>.</a:t>
            </a:r>
          </a:p>
          <a:p>
            <a:endParaRPr lang="es-MX" dirty="0"/>
          </a:p>
          <a:p>
            <a:r>
              <a:rPr lang="es-MX" dirty="0" smtClean="0"/>
              <a:t>Víctima indirecta: </a:t>
            </a:r>
            <a:r>
              <a:rPr lang="es-MX" dirty="0"/>
              <a:t>También son víctimas el cónyuge, compañero o compañera permanente, parejas</a:t>
            </a:r>
          </a:p>
          <a:p>
            <a:pPr marL="0" indent="0">
              <a:buNone/>
            </a:pPr>
            <a:r>
              <a:rPr lang="es-MX" dirty="0"/>
              <a:t>del mismo sexo y familiar en primer grado de consanguinidad, primero civil de la</a:t>
            </a:r>
          </a:p>
          <a:p>
            <a:pPr marL="0" indent="0">
              <a:buNone/>
            </a:pPr>
            <a:r>
              <a:rPr lang="es-MX" dirty="0"/>
              <a:t>víctima directa, cuando a ésta se le hubiere dado muerte o estuviere desaparecida. A</a:t>
            </a:r>
          </a:p>
          <a:p>
            <a:pPr marL="0" indent="0">
              <a:buNone/>
            </a:pPr>
            <a:r>
              <a:rPr lang="es-MX" dirty="0"/>
              <a:t>falta de éstas, lo serán los que se encuentren en el segundo grado de consanguinidad</a:t>
            </a:r>
          </a:p>
          <a:p>
            <a:pPr marL="0" indent="0">
              <a:buNone/>
            </a:pPr>
            <a:r>
              <a:rPr lang="es-MX" dirty="0"/>
              <a:t>ascendente.</a:t>
            </a:r>
          </a:p>
        </p:txBody>
      </p:sp>
    </p:spTree>
    <p:extLst>
      <p:ext uri="{BB962C8B-B14F-4D97-AF65-F5344CB8AC3E}">
        <p14:creationId xmlns:p14="http://schemas.microsoft.com/office/powerpoint/2010/main" val="31469019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MX" dirty="0" smtClean="0"/>
              <a:t>Historia de vida</a:t>
            </a:r>
            <a:endParaRPr lang="es-MX" dirty="0"/>
          </a:p>
        </p:txBody>
      </p:sp>
      <p:sp>
        <p:nvSpPr>
          <p:cNvPr id="3" name="Marcador de contenido 2"/>
          <p:cNvSpPr>
            <a:spLocks noGrp="1"/>
          </p:cNvSpPr>
          <p:nvPr>
            <p:ph idx="1"/>
          </p:nvPr>
        </p:nvSpPr>
        <p:spPr/>
        <p:txBody>
          <a:bodyPr>
            <a:normAutofit fontScale="77500" lnSpcReduction="20000"/>
          </a:bodyPr>
          <a:lstStyle/>
          <a:p>
            <a:r>
              <a:rPr lang="es-MX" dirty="0"/>
              <a:t>La razón por la cual se estableció la historia de vida dentro de la metodología, es porque basada en la memoria, permite reconstruir acontecimientos significativos respecto a un fenómeno específico. De esa manera se busca que las víctimas narren sus experiencias de manera cronológica, de manera general y sobre aspectos específicos del conflicto desde su experiencia; con el fin de obtener una reflexión retrospectiva de su vida, aunando emociones, vivencias, sentimientos en detalle con el fin de identificar sus imaginarios; y secuelas o consecuencias.</a:t>
            </a:r>
          </a:p>
          <a:p>
            <a:endParaRPr lang="es-MX" dirty="0"/>
          </a:p>
        </p:txBody>
      </p:sp>
    </p:spTree>
    <p:extLst>
      <p:ext uri="{BB962C8B-B14F-4D97-AF65-F5344CB8AC3E}">
        <p14:creationId xmlns:p14="http://schemas.microsoft.com/office/powerpoint/2010/main" val="30344375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457200" y="832207"/>
            <a:ext cx="8229600" cy="4078840"/>
          </a:xfrm>
        </p:spPr>
        <p:txBody>
          <a:bodyPr>
            <a:normAutofit fontScale="62500" lnSpcReduction="20000"/>
          </a:bodyPr>
          <a:lstStyle/>
          <a:p>
            <a:r>
              <a:rPr lang="es-MX" dirty="0"/>
              <a:t>fue elegida la entrevista como técnica de investigación, ya que con su orden cualitativo, permite un ejercicio investigativo flexible, bajo el modelo </a:t>
            </a:r>
            <a:r>
              <a:rPr lang="es-MX" dirty="0" err="1"/>
              <a:t>semi</a:t>
            </a:r>
            <a:r>
              <a:rPr lang="es-MX" dirty="0"/>
              <a:t> estructurado de Hernández </a:t>
            </a:r>
            <a:r>
              <a:rPr lang="es-MX" dirty="0" err="1"/>
              <a:t>Sampieri</a:t>
            </a:r>
            <a:r>
              <a:rPr lang="es-MX" dirty="0"/>
              <a:t>, en las que el investigador somete a su entrevistado a un compendio temático, pero manteniendo una libertad en las preguntas para adquirir información alternativa que complemente la búsqueda, con preguntas abiertas, en las que el investigador, según el caso, podrá plantear preguntas que se ajusten mejor a la recolección informativa. Además se incluyeron en el formulario de entrevista preguntas abiertas generales, </a:t>
            </a:r>
            <a:r>
              <a:rPr lang="es-MX" dirty="0" err="1"/>
              <a:t>ejemplificadoras</a:t>
            </a:r>
            <a:r>
              <a:rPr lang="es-MX" dirty="0"/>
              <a:t> y de contraste para ir llegando desde planteamientos amplios al tema que le interesa al investigador.</a:t>
            </a:r>
          </a:p>
          <a:p>
            <a:r>
              <a:rPr lang="es-MX" dirty="0"/>
              <a:t>Las entrevistas solamente serán intervenidas para dirigir las respuestas hacia los imaginarios, para conocer cómo se imagina la violencia, y para cuestionamientos aclaratorios. Para el registro de las entrevistas se utilizarán herramientas como la grabación de audio y apuntes libres.</a:t>
            </a:r>
          </a:p>
          <a:p>
            <a:endParaRPr lang="es-MX" dirty="0"/>
          </a:p>
        </p:txBody>
      </p:sp>
    </p:spTree>
    <p:extLst>
      <p:ext uri="{BB962C8B-B14F-4D97-AF65-F5344CB8AC3E}">
        <p14:creationId xmlns:p14="http://schemas.microsoft.com/office/powerpoint/2010/main" val="28590296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04.png"/>
          <p:cNvPicPr/>
          <p:nvPr/>
        </p:nvPicPr>
        <p:blipFill>
          <a:blip r:embed="rId2"/>
          <a:srcRect l="25249" t="18584" r="25415" b="24436"/>
          <a:stretch>
            <a:fillRect/>
          </a:stretch>
        </p:blipFill>
        <p:spPr>
          <a:xfrm>
            <a:off x="1578207" y="821931"/>
            <a:ext cx="6178782" cy="4089115"/>
          </a:xfrm>
          <a:prstGeom prst="rect">
            <a:avLst/>
          </a:prstGeom>
          <a:ln/>
        </p:spPr>
      </p:pic>
    </p:spTree>
    <p:extLst>
      <p:ext uri="{BB962C8B-B14F-4D97-AF65-F5344CB8AC3E}">
        <p14:creationId xmlns:p14="http://schemas.microsoft.com/office/powerpoint/2010/main" val="18000933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267128" y="1006868"/>
            <a:ext cx="8419672" cy="3390472"/>
          </a:xfrm>
        </p:spPr>
        <p:txBody>
          <a:bodyPr>
            <a:normAutofit fontScale="40000" lnSpcReduction="20000"/>
          </a:bodyPr>
          <a:lstStyle/>
          <a:p>
            <a:pPr marL="0" indent="0">
              <a:buNone/>
            </a:pPr>
            <a:r>
              <a:rPr lang="es-MX" dirty="0" smtClean="0"/>
              <a:t> </a:t>
            </a:r>
            <a:r>
              <a:rPr lang="es-MX" dirty="0"/>
              <a:t>FORMATO DE LA ENTREVISTA</a:t>
            </a:r>
          </a:p>
          <a:p>
            <a:pPr marL="0" indent="0">
              <a:buNone/>
            </a:pPr>
            <a:r>
              <a:rPr lang="es-MX" dirty="0"/>
              <a:t> </a:t>
            </a:r>
          </a:p>
          <a:p>
            <a:pPr marL="0" indent="0">
              <a:buNone/>
            </a:pPr>
            <a:r>
              <a:rPr lang="es-MX" dirty="0"/>
              <a:t>La entrevista que vamos a realizar hoy no tiene ninguna intención jurídica, judiciaria, penal y/o similares. Esta entrevista no va a ser conocida por personas distintos a las que estamos en la sala y en el grupo de investigación. la información va a ser custodiada por el centro de memoria histórica de Santander.  Se va a reservar nombres, nombres incriminatorios, lugares, participantes, quiere decir que en esta entrevista en ningún momento va a estar comprometida</a:t>
            </a:r>
            <a:r>
              <a:rPr lang="es-MX" dirty="0" smtClean="0"/>
              <a:t>. Lo </a:t>
            </a:r>
            <a:r>
              <a:rPr lang="es-MX" dirty="0"/>
              <a:t>que queremos en un primer momento es que nos cuente su historia de </a:t>
            </a:r>
            <a:r>
              <a:rPr lang="es-MX" dirty="0" smtClean="0"/>
              <a:t>victimización. </a:t>
            </a:r>
            <a:r>
              <a:rPr lang="es-MX" dirty="0"/>
              <a:t>Nos gustaría que ese relato fuese cronológico; es decir, tener un orden cronológico desde el momento en el que sucede el acto.  no tenemos ningún tipo de límite de tiempo y en la primera parte de la entrevista voy a intentar no interrumpirte en absoluto y con respecto al relato si quiero acentuar en alguna fecha o en algún </a:t>
            </a:r>
            <a:r>
              <a:rPr lang="es-MX" dirty="0" smtClean="0"/>
              <a:t>dato </a:t>
            </a:r>
            <a:r>
              <a:rPr lang="es-MX" dirty="0"/>
              <a:t>en particular será la única interrupción que voy a realizar.</a:t>
            </a:r>
          </a:p>
          <a:p>
            <a:pPr marL="0" indent="0">
              <a:buNone/>
            </a:pPr>
            <a:r>
              <a:rPr lang="es-MX" dirty="0" smtClean="0"/>
              <a:t>Investigación sobre </a:t>
            </a:r>
            <a:r>
              <a:rPr lang="es-MX" dirty="0"/>
              <a:t>memoria histórica y violencia política Universidad Pontificia Bolivariana, Entrevista realizada el día __ de __ del año __ a las ____, entrevistador ____________________________________, entrevistado __________________________________, edad ______, de la ciudad de _____________, quien para efectos de la investigación puede ser localizado en el celular _________________.</a:t>
            </a:r>
          </a:p>
          <a:p>
            <a:pPr marL="0" indent="0">
              <a:buNone/>
            </a:pPr>
            <a:r>
              <a:rPr lang="es-MX" dirty="0"/>
              <a:t>Estimado ______________ (nombre participante), podría usted narrar detalladamente cuál es su experiencia como víctima indirecta de la violencia, tenga en cuenta que es necesario especificar lugares, fecha, perpetradores, con el mayor detalle posible….</a:t>
            </a:r>
          </a:p>
          <a:p>
            <a:pPr marL="0" indent="0">
              <a:buNone/>
            </a:pPr>
            <a:r>
              <a:rPr lang="es-MX" dirty="0"/>
              <a:t> </a:t>
            </a:r>
          </a:p>
          <a:p>
            <a:endParaRPr lang="es-ES" dirty="0">
              <a:solidFill>
                <a:schemeClr val="tx1">
                  <a:lumMod val="75000"/>
                  <a:lumOff val="25000"/>
                </a:schemeClr>
              </a:solidFill>
            </a:endParaRPr>
          </a:p>
        </p:txBody>
      </p:sp>
    </p:spTree>
    <p:extLst>
      <p:ext uri="{BB962C8B-B14F-4D97-AF65-F5344CB8AC3E}">
        <p14:creationId xmlns:p14="http://schemas.microsoft.com/office/powerpoint/2010/main" val="142932054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a:srcRect/>
          <a:stretch>
            <a:fillRect/>
          </a:stretch>
        </a:blipFill>
        <a:effectLst/>
      </p:bgPr>
    </p:bg>
    <p:spTree>
      <p:nvGrpSpPr>
        <p:cNvPr id="1" name=""/>
        <p:cNvGrpSpPr/>
        <p:nvPr/>
      </p:nvGrpSpPr>
      <p:grpSpPr>
        <a:xfrm>
          <a:off x="0" y="0"/>
          <a:ext cx="0" cy="0"/>
          <a:chOff x="0" y="0"/>
          <a:chExt cx="0" cy="0"/>
        </a:xfrm>
      </p:grpSpPr>
      <p:sp>
        <p:nvSpPr>
          <p:cNvPr id="2" name="Rectángulo 1"/>
          <p:cNvSpPr/>
          <p:nvPr/>
        </p:nvSpPr>
        <p:spPr>
          <a:xfrm>
            <a:off x="3619029" y="1781312"/>
            <a:ext cx="2275816" cy="923330"/>
          </a:xfrm>
          <a:prstGeom prst="rect">
            <a:avLst/>
          </a:prstGeom>
          <a:noFill/>
        </p:spPr>
        <p:txBody>
          <a:bodyPr wrap="none" lIns="91440" tIns="45720" rIns="91440" bIns="45720">
            <a:spAutoFit/>
          </a:bodyPr>
          <a:lstStyle/>
          <a:p>
            <a:pPr algn="ctr"/>
            <a:r>
              <a:rPr lang="es-ES" sz="5400" b="1"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rPr>
              <a:t>G</a:t>
            </a:r>
            <a:r>
              <a:rPr lang="es-ES" sz="5400" b="1" cap="none" spc="0" dirty="0" smtClean="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rPr>
              <a:t>racias</a:t>
            </a:r>
            <a:endParaRPr lang="es-ES" sz="5400" b="1" cap="none" spc="0" dirty="0">
              <a:ln w="12700" cmpd="sng">
                <a:solidFill>
                  <a:schemeClr val="accent4"/>
                </a:solidFill>
                <a:prstDash val="solid"/>
              </a:ln>
              <a:gradFill>
                <a:gsLst>
                  <a:gs pos="0">
                    <a:schemeClr val="accent4"/>
                  </a:gs>
                  <a:gs pos="4000">
                    <a:schemeClr val="accent4">
                      <a:lumMod val="60000"/>
                      <a:lumOff val="40000"/>
                    </a:schemeClr>
                  </a:gs>
                  <a:gs pos="87000">
                    <a:schemeClr val="accent4">
                      <a:lumMod val="20000"/>
                      <a:lumOff val="80000"/>
                    </a:schemeClr>
                  </a:gs>
                </a:gsLst>
                <a:lin ang="5400000"/>
              </a:gradFill>
              <a:effectLst/>
            </a:endParaRPr>
          </a:p>
        </p:txBody>
      </p:sp>
    </p:spTree>
    <p:extLst>
      <p:ext uri="{BB962C8B-B14F-4D97-AF65-F5344CB8AC3E}">
        <p14:creationId xmlns:p14="http://schemas.microsoft.com/office/powerpoint/2010/main" val="3865664479"/>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104</TotalTime>
  <Words>682</Words>
  <Application>Microsoft Office PowerPoint</Application>
  <PresentationFormat>Presentación en pantalla (16:9)</PresentationFormat>
  <Paragraphs>28</Paragraphs>
  <Slides>8</Slides>
  <Notes>0</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8</vt:i4>
      </vt:variant>
    </vt:vector>
  </HeadingPairs>
  <TitlesOfParts>
    <vt:vector size="11" baseType="lpstr">
      <vt:lpstr>Arial</vt:lpstr>
      <vt:lpstr>Calibri</vt:lpstr>
      <vt:lpstr>Tema de Office</vt:lpstr>
      <vt:lpstr>Presentación de PowerPoint</vt:lpstr>
      <vt:lpstr>Presentación de PowerPoint</vt:lpstr>
      <vt:lpstr>Ley 1448 del 2011 víctimas y restitución de tierras</vt:lpstr>
      <vt:lpstr>Historia de vida</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Beatriz  Alvarez</dc:creator>
  <cp:lastModifiedBy>YUBER HERNANDO ROJAS ARIZA</cp:lastModifiedBy>
  <cp:revision>11</cp:revision>
  <dcterms:created xsi:type="dcterms:W3CDTF">2016-02-15T03:38:27Z</dcterms:created>
  <dcterms:modified xsi:type="dcterms:W3CDTF">2016-05-03T20:06:36Z</dcterms:modified>
</cp:coreProperties>
</file>